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8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58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9AF35-051E-434B-80CF-FDC965F6945A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853BC-C510-443A-8506-C4DE29BD4A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14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58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7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96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24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68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56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49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68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14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93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47DE-8AC5-43AC-9579-3C26BF2A2D3D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72023-A6CD-4C1E-9586-4C5982AF08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68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53963" y="1189499"/>
            <a:ext cx="110907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 sz="2400" b="1" kern="50" dirty="0" smtClean="0">
              <a:effectLst/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400" b="1" kern="50" dirty="0" smtClean="0">
                <a:effectLst/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Program:</a:t>
            </a:r>
          </a:p>
          <a:p>
            <a:pPr lvl="0"/>
            <a:endParaRPr lang="cs-CZ" sz="2400" kern="5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Cesnet (služby v oblasti bezpečnosti, které CESNET poskytuje, doporučení k zajištění bezpečnosti)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Přestávka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J. Holec, SSČ (vize optimálně zkonfigurované sítě)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V. Pauločik, FGÚ (příklad administrace areálové sítě)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M. Videka, ELI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Beamlines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kyberbezpečnost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Diskuse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 prezentacím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Přestávka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Jednání KIT (rozpočet, dotační priority, nové znění Výzvy k čerpání dotací)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Různé</a:t>
            </a:r>
            <a:r>
              <a:rPr lang="cs-CZ" sz="2400" b="1" kern="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			</a:t>
            </a:r>
            <a:endParaRPr lang="cs-CZ" sz="2400" b="1" kern="5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893906" y="457220"/>
            <a:ext cx="3364224" cy="436323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>
            <a:spAutoFit/>
          </a:bodyPr>
          <a:lstStyle/>
          <a:p>
            <a:pPr hangingPunct="0">
              <a:defRPr sz="2200">
                <a:latin typeface="Arial" pitchFamily="34"/>
              </a:defRPr>
            </a:pPr>
            <a:r>
              <a:rPr lang="cs-CZ" sz="2400" b="1" dirty="0">
                <a:latin typeface="Arial" pitchFamily="34"/>
                <a:ea typeface="Noto Sans CJK SC Regular" pitchFamily="2"/>
                <a:cs typeface="FreeSans" pitchFamily="2"/>
              </a:rPr>
              <a:t>Jednání KIT </a:t>
            </a:r>
            <a:r>
              <a:rPr lang="cs-CZ" sz="2400" b="1" dirty="0" smtClean="0">
                <a:latin typeface="Arial" pitchFamily="34"/>
                <a:ea typeface="Noto Sans CJK SC Regular" pitchFamily="2"/>
                <a:cs typeface="FreeSans" pitchFamily="2"/>
              </a:rPr>
              <a:t>1</a:t>
            </a:r>
            <a:r>
              <a:rPr lang="cs-CZ" sz="2400" b="1" dirty="0">
                <a:latin typeface="Arial" pitchFamily="34"/>
                <a:ea typeface="Noto Sans CJK SC Regular" pitchFamily="2"/>
                <a:cs typeface="FreeSans" pitchFamily="2"/>
              </a:rPr>
              <a:t>. </a:t>
            </a:r>
            <a:r>
              <a:rPr lang="cs-CZ" sz="2400" b="1" dirty="0" smtClean="0">
                <a:latin typeface="Arial" pitchFamily="34"/>
                <a:ea typeface="Noto Sans CJK SC Regular" pitchFamily="2"/>
                <a:cs typeface="FreeSans" pitchFamily="2"/>
              </a:rPr>
              <a:t>2. 2023</a:t>
            </a:r>
            <a:endParaRPr lang="cs-CZ" sz="2400" b="1" dirty="0">
              <a:latin typeface="Arial" pitchFamily="34"/>
              <a:ea typeface="Noto Sans CJK SC Regular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1247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202963" y="479176"/>
            <a:ext cx="117884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				</a:t>
            </a:r>
            <a:r>
              <a:rPr lang="cs-CZ" sz="2400" b="1" u="sng" dirty="0" smtClean="0">
                <a:latin typeface="Arial" panose="020B0604020202020204" pitchFamily="34" charset="0"/>
                <a:ea typeface="Calibri" panose="020F0502020204030204" pitchFamily="34" charset="0"/>
              </a:rPr>
              <a:t>Aktuální dotační priority</a:t>
            </a:r>
          </a:p>
          <a:p>
            <a:endParaRPr lang="cs-CZ" sz="24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cs-CZ" sz="2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Kód</a:t>
            </a:r>
            <a:r>
              <a:rPr lang="cs-CZ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		</a:t>
            </a: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cs-CZ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Specifikace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druhu nákladů</a:t>
            </a:r>
            <a:endParaRPr lang="cs-CZ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1.1.   Úhrada </a:t>
            </a: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</a:rPr>
              <a:t>nákladů souvisejících s rozvojem počítačových sítí AV ČR </a:t>
            </a:r>
            <a:endParaRPr lang="cs-CZ" sz="2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        a </a:t>
            </a: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</a:rPr>
              <a:t>jejich </a:t>
            </a:r>
            <a:r>
              <a:rPr lang="cs-CZ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provozem</a:t>
            </a:r>
          </a:p>
          <a:p>
            <a:endParaRPr lang="cs-CZ" sz="2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</a:rPr>
              <a:t>1.2.  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Úhrada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nákladů souvisejících s bezpečností počítačových sítí AV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ČR</a:t>
            </a: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1.3.   Úhrada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nákladů souvisejících s podporou aplikací počítačových sítí AV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ČR</a:t>
            </a: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   Úhrada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nákladů souvisejících s odborným vzděláváním IT pracovníků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pracovišť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AV ČR</a:t>
            </a:r>
          </a:p>
        </p:txBody>
      </p:sp>
    </p:spTree>
    <p:extLst>
      <p:ext uri="{BB962C8B-B14F-4D97-AF65-F5344CB8AC3E}">
        <p14:creationId xmlns:p14="http://schemas.microsoft.com/office/powerpoint/2010/main" val="21542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2436" y="1174052"/>
            <a:ext cx="111811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Návrh nové specifikace dotačních priorit </a:t>
            </a:r>
          </a:p>
          <a:p>
            <a:pPr>
              <a:spcAft>
                <a:spcPts val="0"/>
              </a:spcAft>
            </a:pPr>
            <a:endParaRPr lang="cs-CZ" sz="2400" b="1" kern="50" dirty="0" smtClean="0"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cs-CZ" sz="2400" b="1" kern="50" dirty="0"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400" kern="50" dirty="0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Ruší 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se pravidlo „100% dotace“ na zařízení sloužící více ústavům. Dotace se nově poskytuje jen ve výši 80%, o zbývajících 20% se zainteresované ústavy podělí předem definovaným způsobem, např. podle </a:t>
            </a:r>
            <a:r>
              <a:rPr lang="cs-CZ" sz="2400" kern="50" dirty="0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poměru počtu 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pracovníků.</a:t>
            </a:r>
            <a:endParaRPr lang="cs-CZ" sz="2400" kern="50" dirty="0">
              <a:effectLst/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16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4091" y="919934"/>
            <a:ext cx="11632557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9600" b="1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Návrh nové specifikace dotačních priorit </a:t>
            </a:r>
          </a:p>
          <a:p>
            <a:pPr marL="0" indent="0">
              <a:buNone/>
            </a:pPr>
            <a:endParaRPr lang="cs-CZ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  <a:r>
              <a:rPr lang="cs-CZ" sz="9600" b="1" dirty="0">
                <a:latin typeface="Arial" panose="020B0604020202020204" pitchFamily="34" charset="0"/>
                <a:cs typeface="Arial" panose="020B0604020202020204" pitchFamily="34" charset="0"/>
              </a:rPr>
              <a:t>. Úhrada nákladů souvisejících s odborným vzděláváním IT pracovníků </a:t>
            </a:r>
            <a:endParaRPr lang="cs-CZ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pracovišť </a:t>
            </a:r>
            <a:r>
              <a:rPr lang="cs-CZ" sz="9600" b="1" dirty="0">
                <a:latin typeface="Arial" panose="020B0604020202020204" pitchFamily="34" charset="0"/>
                <a:cs typeface="Arial" panose="020B0604020202020204" pitchFamily="34" charset="0"/>
              </a:rPr>
              <a:t>AV ČR</a:t>
            </a:r>
          </a:p>
          <a:p>
            <a:pPr marL="0" indent="0">
              <a:buNone/>
            </a:pPr>
            <a:endParaRPr lang="cs-CZ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9600" b="1" u="sng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otace </a:t>
            </a:r>
            <a:r>
              <a:rPr lang="cs-CZ" sz="9600" b="1" u="sng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cs-CZ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marL="0" indent="0">
              <a:buNone/>
            </a:pPr>
            <a:endParaRPr lang="cs-CZ" sz="9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Náklady na odborné přednášky semináře pro IT pracovníky AV ČR </a:t>
            </a:r>
            <a:endParaRPr lang="cs-CZ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Náklady na odborná školení a kurzy pro IT pracovníky pro IT pracovníky AV ČR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36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4642" y="495907"/>
            <a:ext cx="1093620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400" b="1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Návrh nové specifikace dotačních priorit </a:t>
            </a:r>
          </a:p>
          <a:p>
            <a:pPr marL="1371600" indent="457200">
              <a:spcAft>
                <a:spcPts val="0"/>
              </a:spcAft>
            </a:pPr>
            <a:r>
              <a:rPr lang="cs-CZ" sz="2400" b="1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2400" b="1" kern="50" dirty="0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Zařízení </a:t>
            </a:r>
            <a:r>
              <a:rPr lang="cs-CZ" sz="2400" b="1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prvky a služby síťové infrastruktury </a:t>
            </a:r>
            <a:r>
              <a:rPr lang="cs-CZ" sz="2400" b="1" kern="50" dirty="0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pořízené a </a:t>
            </a:r>
            <a:r>
              <a:rPr lang="cs-CZ" sz="2400" b="1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spravované </a:t>
            </a:r>
            <a:r>
              <a:rPr lang="cs-CZ" sz="2400" b="1" kern="50" dirty="0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SSČ</a:t>
            </a:r>
          </a:p>
          <a:p>
            <a:pPr>
              <a:spcAft>
                <a:spcPts val="0"/>
              </a:spcAft>
            </a:pPr>
            <a:endParaRPr lang="cs-CZ" sz="2400" b="1" kern="50" dirty="0"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400" b="1" u="sng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Dotace 100%:</a:t>
            </a:r>
            <a:endParaRPr lang="cs-CZ" sz="2400" b="1" u="sng" kern="50" dirty="0" smtClean="0"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cs-CZ" sz="2400" b="1" kern="50" dirty="0"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Síťová zařízení připojená na páteřní síť </a:t>
            </a:r>
            <a:r>
              <a:rPr lang="cs-CZ" sz="2400" kern="50" dirty="0" err="1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Pasnet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Cesnet (</a:t>
            </a:r>
            <a:r>
              <a:rPr lang="cs-CZ" sz="2400" kern="50" dirty="0" err="1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router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</a:t>
            </a:r>
            <a:r>
              <a:rPr lang="cs-CZ" sz="2400" kern="50" dirty="0" err="1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switch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FW) včetně nákladů na víceletou podporu a licence. 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Přípojky pracoviště k páteřní síti </a:t>
            </a:r>
            <a:r>
              <a:rPr lang="cs-CZ" sz="2400" kern="50" dirty="0" err="1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Pasnet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Cesnet (optický spoj, síťový HW, MW spoj) včetně nákladů na víceletý servis, podporu a licence. Platí i pro záložní spoj.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Vybudování, rozšíření nebo modernizace sítě </a:t>
            </a:r>
            <a:r>
              <a:rPr lang="cs-CZ" sz="2400" kern="50" dirty="0" err="1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Eduroam</a:t>
            </a:r>
            <a:r>
              <a:rPr lang="cs-CZ" sz="2400" kern="50" dirty="0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 ve společných prostorách AV ČR  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(AP, </a:t>
            </a:r>
            <a:r>
              <a:rPr lang="cs-CZ" sz="2400" kern="50" dirty="0" err="1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kontroler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) včetně nákladů na víceletou podporu a licence a včetně nákladů na síťovou infrastrukturu (</a:t>
            </a:r>
            <a:r>
              <a:rPr lang="cs-CZ" sz="2400" kern="50" dirty="0" err="1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Eth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</a:t>
            </a:r>
            <a:r>
              <a:rPr lang="cs-CZ" sz="2400" kern="50" dirty="0" err="1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switch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).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Náklady na připojení </a:t>
            </a:r>
            <a:r>
              <a:rPr lang="cs-CZ" sz="2400" kern="50" dirty="0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pracovišť AV ČR do </a:t>
            </a:r>
            <a:r>
              <a:rPr lang="cs-CZ" sz="2400" kern="50" dirty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České akademické federace identit </a:t>
            </a:r>
            <a:r>
              <a:rPr lang="cs-CZ" sz="2400" kern="50" dirty="0" smtClean="0"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eduID.cz.</a:t>
            </a:r>
            <a:endParaRPr lang="cs-CZ" sz="2400" kern="50" dirty="0">
              <a:effectLst/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97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781004" y="940525"/>
            <a:ext cx="1032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Různé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8316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376</Words>
  <Application>Microsoft Office PowerPoint</Application>
  <PresentationFormat>Širokoúhlá obrazovka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Droid Sans Fallback</vt:lpstr>
      <vt:lpstr>FreeSans</vt:lpstr>
      <vt:lpstr>Noto Sans CJK SC Regular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Indra Miroslav</dc:creator>
  <cp:lastModifiedBy>Indra Miroslav</cp:lastModifiedBy>
  <cp:revision>24</cp:revision>
  <dcterms:created xsi:type="dcterms:W3CDTF">2022-09-12T08:44:18Z</dcterms:created>
  <dcterms:modified xsi:type="dcterms:W3CDTF">2023-01-30T12:30:44Z</dcterms:modified>
</cp:coreProperties>
</file>