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7"/>
  </p:notesMasterIdLst>
  <p:sldIdLst>
    <p:sldId id="1216" r:id="rId3"/>
    <p:sldId id="297" r:id="rId4"/>
    <p:sldId id="336" r:id="rId5"/>
    <p:sldId id="121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3FF"/>
    <a:srgbClr val="FCFDFF"/>
    <a:srgbClr val="F0F3FF"/>
    <a:srgbClr val="FBFCFF"/>
    <a:srgbClr val="F5F8FF"/>
    <a:srgbClr val="E2E9FE"/>
    <a:srgbClr val="FEDAE4"/>
    <a:srgbClr val="FB81A4"/>
    <a:srgbClr val="FFA401"/>
    <a:srgbClr val="FA6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95918" autoAdjust="0"/>
  </p:normalViewPr>
  <p:slideViewPr>
    <p:cSldViewPr snapToGrid="0" showGuides="1">
      <p:cViewPr varScale="1">
        <p:scale>
          <a:sx n="157" d="100"/>
          <a:sy n="157" d="100"/>
        </p:scale>
        <p:origin x="90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A3D29-0FB6-471E-B95A-1758169BB19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FF89B-48C2-44C6-8D3E-A0B83A0B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4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6534D-BAA9-449C-9AFE-8C37A7B66E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75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F89B-48C2-44C6-8D3E-A0B83A0B1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0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FF89B-48C2-44C6-8D3E-A0B83A0B1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9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87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D44FE-F7E4-16D3-80BA-CF4CE672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1125200" cy="91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Montserrat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82576-BF34-8A76-DCEF-56EEB4E6C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14500"/>
            <a:ext cx="11125200" cy="4462463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6858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81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D44FE-F7E4-16D3-80BA-CF4CE672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6235700" cy="91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  <a:latin typeface="Montserrat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82576-BF34-8A76-DCEF-56EEB4E6C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14500"/>
            <a:ext cx="6235700" cy="4462463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6858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78591-B270-A989-F89E-98C524F0B0A7}"/>
              </a:ext>
            </a:extLst>
          </p:cNvPr>
          <p:cNvSpPr/>
          <p:nvPr userDrawn="1"/>
        </p:nvSpPr>
        <p:spPr>
          <a:xfrm>
            <a:off x="7305676" y="0"/>
            <a:ext cx="4886324" cy="6858000"/>
          </a:xfrm>
          <a:prstGeom prst="rect">
            <a:avLst/>
          </a:prstGeom>
          <a:gradFill>
            <a:gsLst>
              <a:gs pos="45000">
                <a:srgbClr val="2F6FF5"/>
              </a:gs>
              <a:gs pos="0">
                <a:schemeClr val="accent1"/>
              </a:gs>
              <a:gs pos="100000">
                <a:schemeClr val="accent2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465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147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962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9AF561-4F67-4B18-A9F5-32373D963A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2847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83791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78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orient="horz" pos="3984" userDrawn="1">
          <p15:clr>
            <a:srgbClr val="F26B43"/>
          </p15:clr>
        </p15:guide>
        <p15:guide id="4" pos="7344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720" userDrawn="1">
          <p15:clr>
            <a:srgbClr val="F26B43"/>
          </p15:clr>
        </p15:guide>
        <p15:guide id="8" pos="3960" userDrawn="1">
          <p15:clr>
            <a:srgbClr val="F26B43"/>
          </p15:clr>
        </p15:guide>
        <p15:guide id="9" orient="horz" pos="1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3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6774262-A710-D04D-A5FB-5BDB58062892}"/>
              </a:ext>
            </a:extLst>
          </p:cNvPr>
          <p:cNvSpPr txBox="1"/>
          <p:nvPr/>
        </p:nvSpPr>
        <p:spPr>
          <a:xfrm>
            <a:off x="476378" y="1246854"/>
            <a:ext cx="3839590" cy="2262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284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"/>
                <a:cs typeface="Helvetica Neue"/>
                <a:sym typeface="Century Gothic"/>
              </a:rPr>
              <a:t>Vznik ELI – ERIC  1.1.2023</a:t>
            </a:r>
          </a:p>
          <a:p>
            <a:pPr lvl="0" defTabSz="912847">
              <a:lnSpc>
                <a:spcPct val="150000"/>
              </a:lnSpc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"/>
                <a:cs typeface="Helvetica Neue"/>
                <a:sym typeface="Century Gothic"/>
              </a:rPr>
              <a:t>„</a:t>
            </a:r>
            <a:r>
              <a:rPr lang="en-US" sz="1600" dirty="0"/>
              <a:t>The principal task of an ERIC is to establish and operate a research infrastructure </a:t>
            </a:r>
            <a:r>
              <a:rPr lang="en-US" sz="1600" dirty="0" smtClean="0"/>
              <a:t>on a</a:t>
            </a:r>
            <a:r>
              <a:rPr lang="cs-CZ" sz="1600" dirty="0"/>
              <a:t> </a:t>
            </a:r>
            <a:r>
              <a:rPr lang="en-US" sz="1600" b="1" dirty="0" smtClean="0"/>
              <a:t>noneconomic </a:t>
            </a:r>
            <a:r>
              <a:rPr lang="en-US" sz="1600" b="1" dirty="0"/>
              <a:t>basis</a:t>
            </a:r>
            <a:r>
              <a:rPr lang="en-US" sz="1600" dirty="0" smtClean="0"/>
              <a:t>.</a:t>
            </a:r>
            <a:r>
              <a:rPr lang="cs-CZ" sz="1600" dirty="0" smtClean="0"/>
              <a:t>“ </a:t>
            </a:r>
            <a:r>
              <a:rPr lang="cs-CZ" sz="1200" dirty="0" smtClean="0"/>
              <a:t>*</a:t>
            </a:r>
            <a:endParaRPr lang="cs-CZ" sz="1600" dirty="0" smtClean="0"/>
          </a:p>
          <a:p>
            <a:pPr lvl="0" algn="r" defTabSz="912847">
              <a:lnSpc>
                <a:spcPct val="150000"/>
              </a:lnSpc>
              <a:defRPr/>
            </a:pPr>
            <a:r>
              <a:rPr lang="cs-CZ" sz="1100" dirty="0" smtClean="0"/>
              <a:t>* - </a:t>
            </a:r>
            <a:r>
              <a:rPr lang="en-US" sz="1100" dirty="0" smtClean="0"/>
              <a:t>ERIC </a:t>
            </a:r>
            <a:r>
              <a:rPr lang="en-US" sz="1100" dirty="0"/>
              <a:t>Practical guidelines Legal framework for </a:t>
            </a:r>
            <a:r>
              <a:rPr lang="en-US" sz="1100" dirty="0" smtClean="0"/>
              <a:t>a</a:t>
            </a:r>
            <a:endParaRPr lang="cs-CZ" sz="1100" dirty="0" smtClean="0"/>
          </a:p>
          <a:p>
            <a:pPr lvl="0" algn="r" defTabSz="912847">
              <a:lnSpc>
                <a:spcPct val="150000"/>
              </a:lnSpc>
              <a:defRPr/>
            </a:pPr>
            <a:r>
              <a:rPr lang="en-US" sz="1100" dirty="0" smtClean="0"/>
              <a:t>European </a:t>
            </a:r>
            <a:r>
              <a:rPr lang="en-US" sz="1100" dirty="0"/>
              <a:t>Research Infrastructure Consortium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Helvetica Neue"/>
              <a:cs typeface="Helvetica Neue"/>
              <a:sym typeface="Century Gothic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91" y="427475"/>
            <a:ext cx="1016987" cy="4970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8" y="348444"/>
            <a:ext cx="2148840" cy="5760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96" y="276480"/>
            <a:ext cx="668333" cy="72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63" y="-264206"/>
            <a:ext cx="7559055" cy="1801372"/>
          </a:xfrm>
          <a:prstGeom prst="rect">
            <a:avLst/>
          </a:prstGeom>
        </p:spPr>
      </p:pic>
      <p:cxnSp>
        <p:nvCxnSpPr>
          <p:cNvPr id="12" name="Přímá spojnice 11"/>
          <p:cNvCxnSpPr/>
          <p:nvPr/>
        </p:nvCxnSpPr>
        <p:spPr>
          <a:xfrm>
            <a:off x="640080" y="2962656"/>
            <a:ext cx="6516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0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260000"/>
            <a:ext cx="7587261" cy="50649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E6774262-A710-D04D-A5FB-5BDB58062892}"/>
              </a:ext>
            </a:extLst>
          </p:cNvPr>
          <p:cNvSpPr txBox="1"/>
          <p:nvPr/>
        </p:nvSpPr>
        <p:spPr>
          <a:xfrm>
            <a:off x="476378" y="4693478"/>
            <a:ext cx="3839590" cy="115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912847">
              <a:lnSpc>
                <a:spcPct val="150000"/>
              </a:lnSpc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Helvetica Neue"/>
                <a:cs typeface="Helvetica Neue"/>
                <a:sym typeface="Century Gothic"/>
              </a:rPr>
              <a:t>Marian Videka, </a:t>
            </a:r>
            <a:r>
              <a:rPr lang="cs-CZ" sz="1600" dirty="0">
                <a:solidFill>
                  <a:prstClr val="black"/>
                </a:solidFill>
                <a:ea typeface="Helvetica Neue"/>
                <a:cs typeface="Helvetica Neue"/>
                <a:sym typeface="Century Gothic"/>
              </a:rPr>
              <a:t>MCP</a:t>
            </a:r>
            <a:endParaRPr kumimoji="0" lang="cs-CZ" sz="1600" i="0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Helvetica Neue"/>
              <a:cs typeface="Helvetica Neue"/>
              <a:sym typeface="Century Gothic"/>
            </a:endParaRPr>
          </a:p>
          <a:p>
            <a:pPr marL="0" marR="0" lvl="0" indent="0" defTabSz="91284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 smtClean="0">
                <a:solidFill>
                  <a:prstClr val="black"/>
                </a:solidFill>
                <a:ea typeface="Helvetica Neue"/>
                <a:cs typeface="Helvetica Neue"/>
                <a:sym typeface="Century Gothic"/>
              </a:rPr>
              <a:t>IT </a:t>
            </a:r>
            <a:r>
              <a:rPr lang="cs-CZ" sz="1400" dirty="0" err="1" smtClean="0">
                <a:solidFill>
                  <a:prstClr val="black"/>
                </a:solidFill>
                <a:ea typeface="Helvetica Neue"/>
                <a:cs typeface="Helvetica Neue"/>
                <a:sym typeface="Century Gothic"/>
              </a:rPr>
              <a:t>Infrastructure</a:t>
            </a:r>
            <a:r>
              <a:rPr lang="cs-CZ" sz="1400" dirty="0" smtClean="0">
                <a:solidFill>
                  <a:prstClr val="black"/>
                </a:solidFill>
                <a:ea typeface="Helvetica Neue"/>
                <a:cs typeface="Helvetica Neue"/>
                <a:sym typeface="Century Gothic"/>
              </a:rPr>
              <a:t> </a:t>
            </a:r>
            <a:r>
              <a:rPr lang="cs-CZ" sz="1400" dirty="0" err="1" smtClean="0">
                <a:solidFill>
                  <a:prstClr val="black"/>
                </a:solidFill>
                <a:ea typeface="Helvetica Neue"/>
                <a:cs typeface="Helvetica Neue"/>
                <a:sym typeface="Century Gothic"/>
              </a:rPr>
              <a:t>Architect</a:t>
            </a:r>
            <a:r>
              <a:rPr lang="cs-CZ" sz="1400" dirty="0" smtClean="0">
                <a:solidFill>
                  <a:prstClr val="black"/>
                </a:solidFill>
                <a:ea typeface="Helvetica Neue"/>
                <a:cs typeface="Helvetica Neue"/>
                <a:sym typeface="Century Gothic"/>
              </a:rPr>
              <a:t>, Senior </a:t>
            </a:r>
            <a:r>
              <a:rPr lang="cs-CZ" sz="1400" dirty="0" err="1" smtClean="0">
                <a:solidFill>
                  <a:prstClr val="black"/>
                </a:solidFill>
                <a:ea typeface="Helvetica Neue"/>
                <a:cs typeface="Helvetica Neue"/>
                <a:sym typeface="Century Gothic"/>
              </a:rPr>
              <a:t>Administrator</a:t>
            </a:r>
            <a:endParaRPr kumimoji="0" lang="cs-CZ" sz="1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Helvetica Neue"/>
              <a:cs typeface="Helvetica Neue"/>
              <a:sym typeface="Century Gothic"/>
            </a:endParaRPr>
          </a:p>
          <a:p>
            <a:pPr lvl="0" defTabSz="912847">
              <a:lnSpc>
                <a:spcPct val="150000"/>
              </a:lnSpc>
              <a:defRPr/>
            </a:pPr>
            <a:r>
              <a:rPr lang="cs-CZ" sz="1600" dirty="0" smtClean="0">
                <a:solidFill>
                  <a:schemeClr val="accent1">
                    <a:lumMod val="75000"/>
                  </a:schemeClr>
                </a:solidFill>
                <a:ea typeface="Helvetica Neue"/>
                <a:cs typeface="Helvetica Neue"/>
                <a:sym typeface="Century Gothic"/>
              </a:rPr>
              <a:t>marian.videka@eli-beams.eu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932436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35000"/>
              </a:schemeClr>
            </a:gs>
            <a:gs pos="100000">
              <a:schemeClr val="bg1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3D9AEF-ADBB-570C-C67A-A3007B431895}"/>
              </a:ext>
            </a:extLst>
          </p:cNvPr>
          <p:cNvSpPr/>
          <p:nvPr/>
        </p:nvSpPr>
        <p:spPr>
          <a:xfrm>
            <a:off x="342096" y="191646"/>
            <a:ext cx="11520000" cy="64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274320" rIns="182880" rtlCol="0" anchor="t"/>
          <a:lstStyle/>
          <a:p>
            <a:pPr algn="ctr"/>
            <a:r>
              <a:rPr lang="cs-CZ" sz="5400" b="1" dirty="0" smtClean="0">
                <a:solidFill>
                  <a:schemeClr val="accent1">
                    <a:lumMod val="50000"/>
                  </a:schemeClr>
                </a:solidFill>
              </a:rPr>
              <a:t>IT: CISO </a:t>
            </a:r>
            <a:r>
              <a:rPr lang="cs-CZ" sz="5400" b="1" dirty="0" smtClean="0">
                <a:solidFill>
                  <a:schemeClr val="accent1">
                    <a:lumMod val="50000"/>
                  </a:schemeClr>
                </a:solidFill>
              </a:rPr>
              <a:t>v domě není pro mě!</a:t>
            </a:r>
            <a:endParaRPr lang="en-US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136C80D4-DF99-AC29-7DEB-70D262E3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1276740"/>
            <a:ext cx="11125200" cy="914400"/>
          </a:xfrm>
        </p:spPr>
        <p:txBody>
          <a:bodyPr/>
          <a:lstStyle/>
          <a:p>
            <a:pPr algn="ctr"/>
            <a:r>
              <a:rPr lang="cs-CZ" sz="5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Nejslabším článkem je člověk…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F58CB5-CD6B-D2FF-7D34-957FF0A78EAB}"/>
              </a:ext>
            </a:extLst>
          </p:cNvPr>
          <p:cNvSpPr/>
          <p:nvPr/>
        </p:nvSpPr>
        <p:spPr>
          <a:xfrm>
            <a:off x="854375" y="1245144"/>
            <a:ext cx="2424358" cy="963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dist="317500" dir="2700000" algn="tl" rotWithShape="0">
              <a:schemeClr val="accent1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accent1">
                    <a:lumMod val="50000"/>
                  </a:schemeClr>
                </a:solidFill>
              </a:rPr>
              <a:t>Nezná prostředí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E15339-7F34-7551-5B06-8392FEAC5218}"/>
              </a:ext>
            </a:extLst>
          </p:cNvPr>
          <p:cNvSpPr/>
          <p:nvPr/>
        </p:nvSpPr>
        <p:spPr>
          <a:xfrm>
            <a:off x="3540673" y="1245144"/>
            <a:ext cx="2424358" cy="963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dist="317500" dir="2700000" algn="tl" rotWithShape="0">
              <a:schemeClr val="accent1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accent1">
                    <a:lumMod val="50000"/>
                  </a:schemeClr>
                </a:solidFill>
              </a:rPr>
              <a:t>Má zkušenost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558BD-5000-94F4-A741-799E3C94BBA2}"/>
              </a:ext>
            </a:extLst>
          </p:cNvPr>
          <p:cNvSpPr/>
          <p:nvPr/>
        </p:nvSpPr>
        <p:spPr>
          <a:xfrm>
            <a:off x="6226970" y="1245144"/>
            <a:ext cx="2424358" cy="963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dist="317500" dir="2700000" algn="tl" rotWithShape="0">
              <a:schemeClr val="accent1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accent1">
                    <a:lumMod val="50000"/>
                  </a:schemeClr>
                </a:solidFill>
              </a:rPr>
              <a:t>Je ve vztahu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F37B1F-C819-E302-486F-0B6CD66E82C4}"/>
              </a:ext>
            </a:extLst>
          </p:cNvPr>
          <p:cNvSpPr/>
          <p:nvPr/>
        </p:nvSpPr>
        <p:spPr>
          <a:xfrm>
            <a:off x="8913268" y="1245144"/>
            <a:ext cx="2424358" cy="963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dist="317500" dir="2700000" algn="tl" rotWithShape="0">
              <a:schemeClr val="accent1"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accent1">
                    <a:lumMod val="50000"/>
                  </a:schemeClr>
                </a:solidFill>
              </a:rPr>
              <a:t>Jiná motivace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CBD5D8-5492-3659-320C-C7791E473556}"/>
              </a:ext>
            </a:extLst>
          </p:cNvPr>
          <p:cNvGrpSpPr/>
          <p:nvPr/>
        </p:nvGrpSpPr>
        <p:grpSpPr>
          <a:xfrm>
            <a:off x="854375" y="3318108"/>
            <a:ext cx="2424358" cy="400049"/>
            <a:chOff x="854375" y="2876550"/>
            <a:chExt cx="2424358" cy="400049"/>
          </a:xfrm>
        </p:grpSpPr>
        <p:sp>
          <p:nvSpPr>
            <p:cNvPr id="32" name="Content Placeholder 29">
              <a:extLst>
                <a:ext uri="{FF2B5EF4-FFF2-40B4-BE49-F238E27FC236}">
                  <a16:creationId xmlns:a16="http://schemas.microsoft.com/office/drawing/2014/main" id="{400CD260-FB0E-C9C1-FCFC-468593FF02BE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err="1" smtClean="0">
                  <a:latin typeface="+mn-lt"/>
                </a:rPr>
                <a:t>Facility</a:t>
              </a:r>
              <a:r>
                <a:rPr lang="cs-CZ" sz="1200" b="1" dirty="0" smtClean="0">
                  <a:latin typeface="+mn-lt"/>
                </a:rPr>
                <a:t> management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33" name="Content Placeholder 29">
              <a:extLst>
                <a:ext uri="{FF2B5EF4-FFF2-40B4-BE49-F238E27FC236}">
                  <a16:creationId xmlns:a16="http://schemas.microsoft.com/office/drawing/2014/main" id="{D816FF8C-5EB2-8AB0-F70D-550E08CF8DDF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00" dirty="0" smtClean="0">
                  <a:latin typeface="+mn-lt"/>
                </a:rPr>
                <a:t>Vrátný a uklízečka vědí všechno</a:t>
              </a:r>
              <a:endParaRPr lang="en-US" sz="1100" dirty="0">
                <a:latin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ABD73C3-C776-FA5E-94EF-BBA8289763CE}"/>
              </a:ext>
            </a:extLst>
          </p:cNvPr>
          <p:cNvGrpSpPr/>
          <p:nvPr/>
        </p:nvGrpSpPr>
        <p:grpSpPr>
          <a:xfrm>
            <a:off x="854375" y="2560624"/>
            <a:ext cx="2424358" cy="400049"/>
            <a:chOff x="854375" y="2305797"/>
            <a:chExt cx="2424358" cy="400049"/>
          </a:xfrm>
        </p:grpSpPr>
        <p:sp>
          <p:nvSpPr>
            <p:cNvPr id="31" name="Content Placeholder 29">
              <a:extLst>
                <a:ext uri="{FF2B5EF4-FFF2-40B4-BE49-F238E27FC236}">
                  <a16:creationId xmlns:a16="http://schemas.microsoft.com/office/drawing/2014/main" id="{28336BEF-BA58-5081-FDBC-834F73D7251A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515346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00" dirty="0" smtClean="0">
                  <a:latin typeface="+mn-lt"/>
                </a:rPr>
                <a:t>Informace na webu</a:t>
              </a:r>
              <a:endParaRPr lang="en-US" sz="1100" dirty="0">
                <a:latin typeface="+mn-lt"/>
              </a:endParaRPr>
            </a:p>
          </p:txBody>
        </p:sp>
        <p:sp>
          <p:nvSpPr>
            <p:cNvPr id="36" name="Content Placeholder 29">
              <a:extLst>
                <a:ext uri="{FF2B5EF4-FFF2-40B4-BE49-F238E27FC236}">
                  <a16:creationId xmlns:a16="http://schemas.microsoft.com/office/drawing/2014/main" id="{72D61EEB-698B-7D44-5847-BF7DE4C8E5A9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305797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PR oddělení</a:t>
              </a:r>
              <a:endParaRPr lang="en-US" sz="1200" b="1" dirty="0">
                <a:latin typeface="+mn-lt"/>
              </a:endParaRPr>
            </a:p>
          </p:txBody>
        </p:sp>
      </p:grpSp>
      <p:sp>
        <p:nvSpPr>
          <p:cNvPr id="42" name="Content Placeholder 29">
            <a:extLst>
              <a:ext uri="{FF2B5EF4-FFF2-40B4-BE49-F238E27FC236}">
                <a16:creationId xmlns:a16="http://schemas.microsoft.com/office/drawing/2014/main" id="{990D3D7E-F7D6-40F1-600A-751A6AEE3547}"/>
              </a:ext>
            </a:extLst>
          </p:cNvPr>
          <p:cNvSpPr txBox="1">
            <a:spLocks/>
          </p:cNvSpPr>
          <p:nvPr/>
        </p:nvSpPr>
        <p:spPr>
          <a:xfrm>
            <a:off x="854375" y="4073164"/>
            <a:ext cx="2424358" cy="19050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 smtClean="0">
                <a:latin typeface="+mn-lt"/>
              </a:rPr>
              <a:t>Máte sklep? ..a mohla bych ho vidět..?</a:t>
            </a:r>
            <a:r>
              <a:rPr lang="cs-CZ" sz="1200" dirty="0" smtClean="0">
                <a:latin typeface="+mn-lt"/>
              </a:rPr>
              <a:t> (telefonie)</a:t>
            </a:r>
            <a:endParaRPr lang="en-US" sz="1200" dirty="0">
              <a:latin typeface="+mn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4D768BB-0EC1-F9DF-BB3F-94A6EC3FF818}"/>
              </a:ext>
            </a:extLst>
          </p:cNvPr>
          <p:cNvGrpSpPr/>
          <p:nvPr/>
        </p:nvGrpSpPr>
        <p:grpSpPr>
          <a:xfrm>
            <a:off x="854375" y="4821140"/>
            <a:ext cx="2424358" cy="400049"/>
            <a:chOff x="854375" y="2876550"/>
            <a:chExt cx="2424358" cy="400049"/>
          </a:xfrm>
        </p:grpSpPr>
        <p:sp>
          <p:nvSpPr>
            <p:cNvPr id="45" name="Content Placeholder 29">
              <a:extLst>
                <a:ext uri="{FF2B5EF4-FFF2-40B4-BE49-F238E27FC236}">
                  <a16:creationId xmlns:a16="http://schemas.microsoft.com/office/drawing/2014/main" id="{F22A0474-F49D-3C62-8284-92D7E1D09D54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Veřejně dostupná data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46" name="Content Placeholder 29">
              <a:extLst>
                <a:ext uri="{FF2B5EF4-FFF2-40B4-BE49-F238E27FC236}">
                  <a16:creationId xmlns:a16="http://schemas.microsoft.com/office/drawing/2014/main" id="{2F2EBA34-8222-0116-1913-06A6FBB6A8CC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1100" dirty="0">
                  <a:latin typeface="+mn-lt"/>
                </a:rPr>
                <a:t>137/2006 Sb</a:t>
              </a:r>
              <a:r>
                <a:rPr lang="cs-CZ" sz="1100" dirty="0" smtClean="0">
                  <a:latin typeface="+mn-lt"/>
                </a:rPr>
                <a:t>. ZVZ </a:t>
              </a:r>
              <a:r>
                <a:rPr lang="cs-CZ" sz="1100" dirty="0">
                  <a:latin typeface="+mn-lt"/>
                </a:rPr>
                <a:t>- Povinnost zveřejnit písemnou zprávu zadavatele u VZMR </a:t>
              </a:r>
              <a:endParaRPr lang="en-US" sz="1100" dirty="0">
                <a:latin typeface="+mn-lt"/>
              </a:endParaRP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C7593DF-E878-A419-114A-4C59F0E9CCDE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066554" y="2699318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2707072-EB8A-FD99-39EB-0EB479FA582E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066554" y="1946056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617134F-B192-D49D-8E92-8EA71BEB3884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066554" y="3452581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EFE4DA-ED6E-8D7A-3214-0825565C10FD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085399" y="4458035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3A930BC-5B0D-5610-CCCB-D5377448A9CE}"/>
              </a:ext>
            </a:extLst>
          </p:cNvPr>
          <p:cNvGrpSpPr/>
          <p:nvPr/>
        </p:nvGrpSpPr>
        <p:grpSpPr>
          <a:xfrm>
            <a:off x="3540673" y="3318108"/>
            <a:ext cx="2424358" cy="400049"/>
            <a:chOff x="854375" y="2876550"/>
            <a:chExt cx="2424358" cy="400049"/>
          </a:xfrm>
        </p:grpSpPr>
        <p:sp>
          <p:nvSpPr>
            <p:cNvPr id="73" name="Content Placeholder 29">
              <a:extLst>
                <a:ext uri="{FF2B5EF4-FFF2-40B4-BE49-F238E27FC236}">
                  <a16:creationId xmlns:a16="http://schemas.microsoft.com/office/drawing/2014/main" id="{B7CC4D9D-3C4D-F08C-D698-EC77DECB7591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b="1" dirty="0">
                  <a:latin typeface="+mn-lt"/>
                </a:rPr>
                <a:t>Resources Needed</a:t>
              </a:r>
            </a:p>
          </p:txBody>
        </p:sp>
        <p:sp>
          <p:nvSpPr>
            <p:cNvPr id="74" name="Content Placeholder 29">
              <a:extLst>
                <a:ext uri="{FF2B5EF4-FFF2-40B4-BE49-F238E27FC236}">
                  <a16:creationId xmlns:a16="http://schemas.microsoft.com/office/drawing/2014/main" id="{810456CD-EEE2-8001-8B8F-33FBD6003389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00" dirty="0" smtClean="0">
                  <a:latin typeface="+mn-lt"/>
                </a:rPr>
                <a:t>Udělej to na mém PC..</a:t>
              </a:r>
              <a:endParaRPr lang="en-US" sz="1100" dirty="0">
                <a:latin typeface="+mn-lt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860C0C-9D58-0730-C5CA-BBC70B5B570F}"/>
              </a:ext>
            </a:extLst>
          </p:cNvPr>
          <p:cNvGrpSpPr/>
          <p:nvPr/>
        </p:nvGrpSpPr>
        <p:grpSpPr>
          <a:xfrm>
            <a:off x="3540673" y="2560624"/>
            <a:ext cx="2424358" cy="400049"/>
            <a:chOff x="854375" y="2305797"/>
            <a:chExt cx="2424358" cy="400049"/>
          </a:xfrm>
        </p:grpSpPr>
        <p:sp>
          <p:nvSpPr>
            <p:cNvPr id="71" name="Content Placeholder 29">
              <a:extLst>
                <a:ext uri="{FF2B5EF4-FFF2-40B4-BE49-F238E27FC236}">
                  <a16:creationId xmlns:a16="http://schemas.microsoft.com/office/drawing/2014/main" id="{6762E607-6EAF-CADF-96B8-88A2E6718AEB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515346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1100" dirty="0" smtClean="0">
                  <a:latin typeface="+mn-lt"/>
                </a:rPr>
                <a:t>Ahoj, jmenuji se Franta Vomáčka a jsem „zlomyslný zasvěcenec“</a:t>
              </a:r>
              <a:endParaRPr lang="en-US" sz="1100" dirty="0">
                <a:latin typeface="+mn-lt"/>
              </a:endParaRPr>
            </a:p>
          </p:txBody>
        </p:sp>
        <p:sp>
          <p:nvSpPr>
            <p:cNvPr id="72" name="Content Placeholder 29">
              <a:extLst>
                <a:ext uri="{FF2B5EF4-FFF2-40B4-BE49-F238E27FC236}">
                  <a16:creationId xmlns:a16="http://schemas.microsoft.com/office/drawing/2014/main" id="{DD11988D-8649-6A6F-2E0C-E6AF4C74F79E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305797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Lidský faktor</a:t>
              </a:r>
              <a:endParaRPr lang="en-US" sz="1200" b="1" dirty="0">
                <a:latin typeface="+mn-lt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9903D3-60AD-9467-FF30-C8D58D5B26B0}"/>
              </a:ext>
            </a:extLst>
          </p:cNvPr>
          <p:cNvGrpSpPr/>
          <p:nvPr/>
        </p:nvGrpSpPr>
        <p:grpSpPr>
          <a:xfrm>
            <a:off x="3540673" y="4073164"/>
            <a:ext cx="2424358" cy="400049"/>
            <a:chOff x="854375" y="2876550"/>
            <a:chExt cx="2424358" cy="400049"/>
          </a:xfrm>
        </p:grpSpPr>
        <p:sp>
          <p:nvSpPr>
            <p:cNvPr id="69" name="Content Placeholder 29">
              <a:extLst>
                <a:ext uri="{FF2B5EF4-FFF2-40B4-BE49-F238E27FC236}">
                  <a16:creationId xmlns:a16="http://schemas.microsoft.com/office/drawing/2014/main" id="{A67296BA-EE3E-477D-926D-CEC974D646FA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A PIN dal?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70" name="Content Placeholder 29">
              <a:extLst>
                <a:ext uri="{FF2B5EF4-FFF2-40B4-BE49-F238E27FC236}">
                  <a16:creationId xmlns:a16="http://schemas.microsoft.com/office/drawing/2014/main" id="{8A338E17-F18B-EF1F-3327-B3A955B5A3B0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00" dirty="0" smtClean="0">
                  <a:latin typeface="+mn-lt"/>
                </a:rPr>
                <a:t>…ani nepindal.</a:t>
              </a:r>
              <a:endParaRPr lang="en-US" sz="1100" dirty="0">
                <a:latin typeface="+mn-lt"/>
              </a:endParaRP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496824E-23D8-2AEF-0E72-29B6E32D0351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752852" y="2699318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1BDC60E-F216-DB84-188D-95B3FB8E2BB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734006" y="2043593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1018F81-2340-3BD1-000B-9DA743C6A939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752852" y="3452581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A90D82D-322B-8E38-A99B-FF8C45230EC8}"/>
              </a:ext>
            </a:extLst>
          </p:cNvPr>
          <p:cNvGrpSpPr/>
          <p:nvPr/>
        </p:nvGrpSpPr>
        <p:grpSpPr>
          <a:xfrm>
            <a:off x="6226970" y="3318108"/>
            <a:ext cx="2424358" cy="400049"/>
            <a:chOff x="854375" y="2876550"/>
            <a:chExt cx="2424358" cy="400049"/>
          </a:xfrm>
        </p:grpSpPr>
        <p:sp>
          <p:nvSpPr>
            <p:cNvPr id="93" name="Content Placeholder 29">
              <a:extLst>
                <a:ext uri="{FF2B5EF4-FFF2-40B4-BE49-F238E27FC236}">
                  <a16:creationId xmlns:a16="http://schemas.microsoft.com/office/drawing/2014/main" id="{9F6EC8F7-F8EC-BFD3-393C-46A032E13D7C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1200" b="1" dirty="0">
                  <a:latin typeface="+mn-lt"/>
                </a:rPr>
                <a:t>Pochybil jsem, ale čestně!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94" name="Content Placeholder 29">
              <a:extLst>
                <a:ext uri="{FF2B5EF4-FFF2-40B4-BE49-F238E27FC236}">
                  <a16:creationId xmlns:a16="http://schemas.microsoft.com/office/drawing/2014/main" id="{989D85F8-9F7C-8B10-014F-BA20B5CC591D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100" dirty="0">
                  <a:latin typeface="+mn-lt"/>
                </a:rPr>
                <a:t>Ta zpráva o patentu byla jen interní</a:t>
              </a:r>
              <a:r>
                <a:rPr lang="pl-PL" sz="1100" dirty="0" smtClean="0">
                  <a:latin typeface="+mn-lt"/>
                </a:rPr>
                <a:t>?</a:t>
              </a:r>
              <a:endParaRPr lang="pl-PL" sz="1100" dirty="0">
                <a:latin typeface="+mn-lt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9DA861-E3DB-B4B4-5754-F2DB18F3B56E}"/>
              </a:ext>
            </a:extLst>
          </p:cNvPr>
          <p:cNvGrpSpPr/>
          <p:nvPr/>
        </p:nvGrpSpPr>
        <p:grpSpPr>
          <a:xfrm>
            <a:off x="6226970" y="4073164"/>
            <a:ext cx="2424358" cy="400049"/>
            <a:chOff x="854375" y="2876550"/>
            <a:chExt cx="2424358" cy="400049"/>
          </a:xfrm>
        </p:grpSpPr>
        <p:sp>
          <p:nvSpPr>
            <p:cNvPr id="89" name="Content Placeholder 29">
              <a:extLst>
                <a:ext uri="{FF2B5EF4-FFF2-40B4-BE49-F238E27FC236}">
                  <a16:creationId xmlns:a16="http://schemas.microsoft.com/office/drawing/2014/main" id="{EB6FB5AD-6877-7DEC-6D45-5866AB08058B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Jsem chytřejší než IT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90" name="Content Placeholder 29">
              <a:extLst>
                <a:ext uri="{FF2B5EF4-FFF2-40B4-BE49-F238E27FC236}">
                  <a16:creationId xmlns:a16="http://schemas.microsoft.com/office/drawing/2014/main" id="{4B5E7DF0-AD7B-73B6-C3A7-B0F1C3EA5290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00" dirty="0" smtClean="0">
                  <a:latin typeface="+mn-lt"/>
                </a:rPr>
                <a:t>Doma to mám taky tak a funguje to</a:t>
              </a:r>
              <a:endParaRPr lang="en-US" sz="1100" dirty="0">
                <a:latin typeface="+mn-lt"/>
              </a:endParaRP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345ECBC-9367-6511-53DB-8937C9C70B2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439149" y="2699318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97217E5-BBEA-B176-FC76-D83CFD839E8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439149" y="1946056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80D9A8E-EC01-BD5E-8823-8DF1202CCC1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439149" y="3452581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5C2CA5B-185A-57E6-84B4-C642F3A5D2C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439149" y="4195906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8A0B6AE-3F84-57EF-25F2-B95851E7B32E}"/>
              </a:ext>
            </a:extLst>
          </p:cNvPr>
          <p:cNvGrpSpPr/>
          <p:nvPr/>
        </p:nvGrpSpPr>
        <p:grpSpPr>
          <a:xfrm>
            <a:off x="8913268" y="3318108"/>
            <a:ext cx="2424358" cy="400049"/>
            <a:chOff x="854375" y="2876550"/>
            <a:chExt cx="2424358" cy="400049"/>
          </a:xfrm>
        </p:grpSpPr>
        <p:sp>
          <p:nvSpPr>
            <p:cNvPr id="113" name="Content Placeholder 29">
              <a:extLst>
                <a:ext uri="{FF2B5EF4-FFF2-40B4-BE49-F238E27FC236}">
                  <a16:creationId xmlns:a16="http://schemas.microsoft.com/office/drawing/2014/main" id="{A6127857-67AC-CFCB-8E71-2D47A29BE68D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Zahraniční vlády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114" name="Content Placeholder 29">
              <a:extLst>
                <a:ext uri="{FF2B5EF4-FFF2-40B4-BE49-F238E27FC236}">
                  <a16:creationId xmlns:a16="http://schemas.microsoft.com/office/drawing/2014/main" id="{48156166-13EF-00B9-112C-4E4DA615428B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00" dirty="0" smtClean="0">
                  <a:latin typeface="+mn-lt"/>
                </a:rPr>
                <a:t>Stálý zájem o hodnotné informace </a:t>
              </a:r>
              <a:endParaRPr lang="en-US" sz="1100" dirty="0">
                <a:latin typeface="+mn-lt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FB3F662-D050-41AF-73EB-B6FEC674E288}"/>
              </a:ext>
            </a:extLst>
          </p:cNvPr>
          <p:cNvGrpSpPr/>
          <p:nvPr/>
        </p:nvGrpSpPr>
        <p:grpSpPr>
          <a:xfrm>
            <a:off x="8913268" y="2560624"/>
            <a:ext cx="2424358" cy="400049"/>
            <a:chOff x="854375" y="2305797"/>
            <a:chExt cx="2424358" cy="400049"/>
          </a:xfrm>
        </p:grpSpPr>
        <p:sp>
          <p:nvSpPr>
            <p:cNvPr id="111" name="Content Placeholder 29">
              <a:extLst>
                <a:ext uri="{FF2B5EF4-FFF2-40B4-BE49-F238E27FC236}">
                  <a16:creationId xmlns:a16="http://schemas.microsoft.com/office/drawing/2014/main" id="{5EF643FE-2BC8-DA27-B72A-507E69E2A69B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515346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00" dirty="0" smtClean="0">
                  <a:latin typeface="+mn-lt"/>
                </a:rPr>
                <a:t>Ideologické a politické důvody</a:t>
              </a:r>
              <a:endParaRPr lang="en-US" sz="1100" dirty="0">
                <a:latin typeface="+mn-lt"/>
              </a:endParaRPr>
            </a:p>
          </p:txBody>
        </p:sp>
        <p:sp>
          <p:nvSpPr>
            <p:cNvPr id="112" name="Content Placeholder 29">
              <a:extLst>
                <a:ext uri="{FF2B5EF4-FFF2-40B4-BE49-F238E27FC236}">
                  <a16:creationId xmlns:a16="http://schemas.microsoft.com/office/drawing/2014/main" id="{09AA9798-4C5C-65E0-3CA1-9B4634227161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305797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Větší bere</a:t>
              </a:r>
              <a:endParaRPr lang="en-US" sz="1200" b="1" dirty="0">
                <a:latin typeface="+mn-lt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A235E58-D934-E064-082C-D10FC2E28D06}"/>
              </a:ext>
            </a:extLst>
          </p:cNvPr>
          <p:cNvGrpSpPr/>
          <p:nvPr/>
        </p:nvGrpSpPr>
        <p:grpSpPr>
          <a:xfrm>
            <a:off x="8913268" y="4073164"/>
            <a:ext cx="2424358" cy="400049"/>
            <a:chOff x="854375" y="2876550"/>
            <a:chExt cx="2424358" cy="400049"/>
          </a:xfrm>
        </p:grpSpPr>
        <p:sp>
          <p:nvSpPr>
            <p:cNvPr id="109" name="Content Placeholder 29">
              <a:extLst>
                <a:ext uri="{FF2B5EF4-FFF2-40B4-BE49-F238E27FC236}">
                  <a16:creationId xmlns:a16="http://schemas.microsoft.com/office/drawing/2014/main" id="{8CDE7B88-BFC6-5451-90EB-28995865428B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Terorismus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110" name="Content Placeholder 29">
              <a:extLst>
                <a:ext uri="{FF2B5EF4-FFF2-40B4-BE49-F238E27FC236}">
                  <a16:creationId xmlns:a16="http://schemas.microsoft.com/office/drawing/2014/main" id="{8BA4109F-797D-F634-11AE-2CA28458588F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1100" dirty="0" err="1" smtClean="0">
                  <a:latin typeface="+mn-lt"/>
                </a:rPr>
                <a:t>Kyber</a:t>
              </a:r>
              <a:r>
                <a:rPr lang="cs-CZ" sz="1100" dirty="0" smtClean="0">
                  <a:latin typeface="+mn-lt"/>
                </a:rPr>
                <a:t>-zločin </a:t>
              </a:r>
              <a:r>
                <a:rPr lang="en-US" sz="1100" dirty="0" err="1" smtClean="0">
                  <a:latin typeface="+mn-lt"/>
                </a:rPr>
                <a:t>škod</a:t>
              </a:r>
              <a:r>
                <a:rPr lang="cs-CZ" sz="1100" dirty="0" smtClean="0">
                  <a:latin typeface="+mn-lt"/>
                </a:rPr>
                <a:t>í</a:t>
              </a:r>
              <a:r>
                <a:rPr lang="en-US" sz="1100" dirty="0" smtClean="0">
                  <a:latin typeface="+mn-lt"/>
                </a:rPr>
                <a:t> </a:t>
              </a:r>
              <a:r>
                <a:rPr lang="cs-CZ" sz="1100" dirty="0" smtClean="0">
                  <a:latin typeface="+mn-lt"/>
                </a:rPr>
                <a:t>firmám</a:t>
              </a:r>
              <a:r>
                <a:rPr lang="en-US" sz="1100" dirty="0" smtClean="0">
                  <a:latin typeface="+mn-lt"/>
                </a:rPr>
                <a:t>, </a:t>
              </a:r>
              <a:r>
                <a:rPr lang="en-US" sz="1100" dirty="0" err="1" smtClean="0">
                  <a:latin typeface="+mn-lt"/>
                </a:rPr>
                <a:t>vlád</a:t>
              </a:r>
              <a:r>
                <a:rPr lang="cs-CZ" sz="1100" dirty="0" err="1" smtClean="0">
                  <a:latin typeface="+mn-lt"/>
                </a:rPr>
                <a:t>ám</a:t>
              </a:r>
              <a:r>
                <a:rPr lang="en-US" sz="1100" dirty="0" smtClean="0">
                  <a:latin typeface="+mn-lt"/>
                </a:rPr>
                <a:t> </a:t>
              </a:r>
              <a:r>
                <a:rPr lang="en-US" sz="1100" dirty="0">
                  <a:latin typeface="+mn-lt"/>
                </a:rPr>
                <a:t>a </a:t>
              </a:r>
              <a:r>
                <a:rPr lang="en-US" sz="1100" dirty="0" err="1" smtClean="0">
                  <a:latin typeface="+mn-lt"/>
                </a:rPr>
                <a:t>osobní</a:t>
              </a:r>
              <a:r>
                <a:rPr lang="cs-CZ" sz="1100" dirty="0" smtClean="0">
                  <a:latin typeface="+mn-lt"/>
                </a:rPr>
                <a:t>m</a:t>
              </a:r>
              <a:r>
                <a:rPr lang="en-US" sz="1100" dirty="0" smtClean="0">
                  <a:latin typeface="+mn-lt"/>
                </a:rPr>
                <a:t> </a:t>
              </a:r>
              <a:r>
                <a:rPr lang="en-US" sz="1100" dirty="0" err="1" smtClean="0">
                  <a:latin typeface="+mn-lt"/>
                </a:rPr>
                <a:t>život</a:t>
              </a:r>
              <a:r>
                <a:rPr lang="cs-CZ" sz="1100" dirty="0" err="1" smtClean="0">
                  <a:latin typeface="+mn-lt"/>
                </a:rPr>
                <a:t>ům</a:t>
              </a:r>
              <a:r>
                <a:rPr lang="en-US" sz="1100" dirty="0" smtClean="0">
                  <a:latin typeface="+mn-lt"/>
                </a:rPr>
                <a:t>.</a:t>
              </a:r>
              <a:r>
                <a:rPr lang="cs-CZ" sz="1100" dirty="0" smtClean="0">
                  <a:latin typeface="+mn-lt"/>
                </a:rPr>
                <a:t> L</a:t>
              </a:r>
              <a:r>
                <a:rPr lang="en-US" sz="1100" dirty="0" err="1" smtClean="0">
                  <a:latin typeface="+mn-lt"/>
                </a:rPr>
                <a:t>idé</a:t>
              </a:r>
              <a:r>
                <a:rPr lang="en-US" sz="1100" dirty="0" smtClean="0">
                  <a:latin typeface="+mn-lt"/>
                </a:rPr>
                <a:t> </a:t>
              </a:r>
              <a:r>
                <a:rPr lang="en-US" sz="1100" dirty="0" err="1">
                  <a:latin typeface="+mn-lt"/>
                </a:rPr>
                <a:t>tráví</a:t>
              </a:r>
              <a:r>
                <a:rPr lang="en-US" sz="1100" dirty="0">
                  <a:latin typeface="+mn-lt"/>
                </a:rPr>
                <a:t> </a:t>
              </a:r>
              <a:r>
                <a:rPr lang="en-US" sz="1100" dirty="0" err="1">
                  <a:latin typeface="+mn-lt"/>
                </a:rPr>
                <a:t>stále</a:t>
              </a:r>
              <a:r>
                <a:rPr lang="en-US" sz="1100" dirty="0">
                  <a:latin typeface="+mn-lt"/>
                </a:rPr>
                <a:t> </a:t>
              </a:r>
              <a:r>
                <a:rPr lang="en-US" sz="1100" dirty="0" err="1" smtClean="0">
                  <a:latin typeface="+mn-lt"/>
                </a:rPr>
                <a:t>větší</a:t>
              </a:r>
              <a:r>
                <a:rPr lang="cs-CZ" sz="1100" dirty="0" smtClean="0">
                  <a:latin typeface="+mn-lt"/>
                </a:rPr>
                <a:t> část</a:t>
              </a:r>
              <a:r>
                <a:rPr lang="en-US" sz="1100" dirty="0" smtClean="0">
                  <a:latin typeface="+mn-lt"/>
                </a:rPr>
                <a:t> </a:t>
              </a:r>
              <a:r>
                <a:rPr lang="en-US" sz="1100" dirty="0" err="1">
                  <a:latin typeface="+mn-lt"/>
                </a:rPr>
                <a:t>svých</a:t>
              </a:r>
              <a:r>
                <a:rPr lang="en-US" sz="1100" dirty="0">
                  <a:latin typeface="+mn-lt"/>
                </a:rPr>
                <a:t> </a:t>
              </a:r>
              <a:r>
                <a:rPr lang="en-US" sz="1100" dirty="0" err="1">
                  <a:latin typeface="+mn-lt"/>
                </a:rPr>
                <a:t>životů</a:t>
              </a:r>
              <a:r>
                <a:rPr lang="en-US" sz="1100" dirty="0">
                  <a:latin typeface="+mn-lt"/>
                </a:rPr>
                <a:t> v </a:t>
              </a:r>
              <a:r>
                <a:rPr lang="en-US" sz="1100" dirty="0" err="1">
                  <a:latin typeface="+mn-lt"/>
                </a:rPr>
                <a:t>kyberprostoru</a:t>
              </a:r>
              <a:r>
                <a:rPr lang="en-US" sz="1100" dirty="0">
                  <a:latin typeface="+mn-lt"/>
                </a:rPr>
                <a:t>.</a:t>
              </a:r>
              <a:endParaRPr lang="en-US" sz="1100" dirty="0">
                <a:latin typeface="+mn-lt"/>
              </a:endParaRPr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F47CB40-6F0D-E5FB-C5C0-8D7A1C99C68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0125447" y="2699318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9F88C96-4B6E-8257-6F9A-8D2B003C6BA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0125447" y="1946056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46E7130-5340-F1C5-4D00-B86130B9F1F9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0106601" y="3932982"/>
            <a:ext cx="0" cy="2386667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2000"/>
                  </a:schemeClr>
                </a:gs>
                <a:gs pos="100000">
                  <a:schemeClr val="accent1">
                    <a:alpha val="2000"/>
                  </a:schemeClr>
                </a:gs>
                <a:gs pos="54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58">
            <a:extLst>
              <a:ext uri="{FF2B5EF4-FFF2-40B4-BE49-F238E27FC236}">
                <a16:creationId xmlns:a16="http://schemas.microsoft.com/office/drawing/2014/main" id="{4054FE0C-A601-AC81-FEF7-0FE5A5D10E97}"/>
              </a:ext>
            </a:extLst>
          </p:cNvPr>
          <p:cNvGrpSpPr/>
          <p:nvPr/>
        </p:nvGrpSpPr>
        <p:grpSpPr>
          <a:xfrm>
            <a:off x="6226970" y="4814470"/>
            <a:ext cx="2424358" cy="400049"/>
            <a:chOff x="854375" y="2876550"/>
            <a:chExt cx="2424358" cy="400049"/>
          </a:xfrm>
        </p:grpSpPr>
        <p:sp>
          <p:nvSpPr>
            <p:cNvPr id="118" name="Content Placeholder 29">
              <a:extLst>
                <a:ext uri="{FF2B5EF4-FFF2-40B4-BE49-F238E27FC236}">
                  <a16:creationId xmlns:a16="http://schemas.microsoft.com/office/drawing/2014/main" id="{EA3993B2-0258-8FA7-D617-E08EF0D2CFD3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876550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200" b="1" dirty="0" smtClean="0">
                  <a:latin typeface="+mn-lt"/>
                </a:rPr>
                <a:t>Nebudu se ptát</a:t>
              </a:r>
              <a:endParaRPr lang="en-US" sz="1200" b="1" dirty="0">
                <a:latin typeface="+mn-lt"/>
              </a:endParaRPr>
            </a:p>
          </p:txBody>
        </p:sp>
        <p:sp>
          <p:nvSpPr>
            <p:cNvPr id="119" name="Content Placeholder 29">
              <a:extLst>
                <a:ext uri="{FF2B5EF4-FFF2-40B4-BE49-F238E27FC236}">
                  <a16:creationId xmlns:a16="http://schemas.microsoft.com/office/drawing/2014/main" id="{D9460F64-8497-D9FB-AD1C-BC2269CF2198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3086099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00" dirty="0" smtClean="0">
                  <a:latin typeface="+mn-lt"/>
                </a:rPr>
                <a:t>Udělám to po svém</a:t>
              </a:r>
              <a:endParaRPr lang="en-US" sz="1100" dirty="0">
                <a:latin typeface="+mn-lt"/>
              </a:endParaRPr>
            </a:p>
          </p:txBody>
        </p:sp>
      </p:grpSp>
      <p:grpSp>
        <p:nvGrpSpPr>
          <p:cNvPr id="121" name="Group 76">
            <a:extLst>
              <a:ext uri="{FF2B5EF4-FFF2-40B4-BE49-F238E27FC236}">
                <a16:creationId xmlns:a16="http://schemas.microsoft.com/office/drawing/2014/main" id="{8C3083E6-FB1B-753E-5BBB-3959E112F8D4}"/>
              </a:ext>
            </a:extLst>
          </p:cNvPr>
          <p:cNvGrpSpPr/>
          <p:nvPr/>
        </p:nvGrpSpPr>
        <p:grpSpPr>
          <a:xfrm>
            <a:off x="6245815" y="2566639"/>
            <a:ext cx="2424358" cy="400049"/>
            <a:chOff x="854375" y="2305797"/>
            <a:chExt cx="2424358" cy="400049"/>
          </a:xfrm>
        </p:grpSpPr>
        <p:sp>
          <p:nvSpPr>
            <p:cNvPr id="122" name="Content Placeholder 29">
              <a:extLst>
                <a:ext uri="{FF2B5EF4-FFF2-40B4-BE49-F238E27FC236}">
                  <a16:creationId xmlns:a16="http://schemas.microsoft.com/office/drawing/2014/main" id="{5EE0BAEB-2FF6-A34B-56DE-36C3028C4216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515346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1100" dirty="0" smtClean="0">
                  <a:latin typeface="+mn-lt"/>
                </a:rPr>
                <a:t>Ano, je to zaměstnanec</a:t>
              </a:r>
              <a:endParaRPr lang="en-US" sz="1100" dirty="0">
                <a:latin typeface="+mn-lt"/>
              </a:endParaRPr>
            </a:p>
          </p:txBody>
        </p:sp>
        <p:sp>
          <p:nvSpPr>
            <p:cNvPr id="123" name="Content Placeholder 29">
              <a:extLst>
                <a:ext uri="{FF2B5EF4-FFF2-40B4-BE49-F238E27FC236}">
                  <a16:creationId xmlns:a16="http://schemas.microsoft.com/office/drawing/2014/main" id="{DF26C3E5-1F8F-1118-2E73-1CF6FD7FAB0B}"/>
                </a:ext>
              </a:extLst>
            </p:cNvPr>
            <p:cNvSpPr txBox="1">
              <a:spLocks/>
            </p:cNvSpPr>
            <p:nvPr/>
          </p:nvSpPr>
          <p:spPr>
            <a:xfrm>
              <a:off x="854375" y="2305797"/>
              <a:ext cx="2424358" cy="190500"/>
            </a:xfrm>
            <a:prstGeom prst="rect">
              <a:avLst/>
            </a:prstGeom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050" kern="120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1200" b="1" dirty="0">
                  <a:latin typeface="+mn-lt"/>
                </a:rPr>
                <a:t>Nejslabším článkem řetězu je..?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1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0" grpId="1"/>
      <p:bldP spid="6" grpId="0" animBg="1"/>
      <p:bldP spid="7" grpId="0" animBg="1"/>
      <p:bldP spid="8" grpId="0" animBg="1"/>
      <p:bldP spid="9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15">
            <a:extLst>
              <a:ext uri="{FF2B5EF4-FFF2-40B4-BE49-F238E27FC236}">
                <a16:creationId xmlns:a16="http://schemas.microsoft.com/office/drawing/2014/main" id="{46572356-8FE0-93C1-5675-DEE8B26E10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722249"/>
              </p:ext>
            </p:extLst>
          </p:nvPr>
        </p:nvGraphicFramePr>
        <p:xfrm>
          <a:off x="492660" y="1752484"/>
          <a:ext cx="11185752" cy="4259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124">
                  <a:extLst>
                    <a:ext uri="{9D8B030D-6E8A-4147-A177-3AD203B41FA5}">
                      <a16:colId xmlns:a16="http://schemas.microsoft.com/office/drawing/2014/main" val="336166278"/>
                    </a:ext>
                  </a:extLst>
                </a:gridCol>
                <a:gridCol w="2549650">
                  <a:extLst>
                    <a:ext uri="{9D8B030D-6E8A-4147-A177-3AD203B41FA5}">
                      <a16:colId xmlns:a16="http://schemas.microsoft.com/office/drawing/2014/main" val="953265452"/>
                    </a:ext>
                  </a:extLst>
                </a:gridCol>
                <a:gridCol w="5935982">
                  <a:extLst>
                    <a:ext uri="{9D8B030D-6E8A-4147-A177-3AD203B41FA5}">
                      <a16:colId xmlns:a16="http://schemas.microsoft.com/office/drawing/2014/main" val="1987212881"/>
                    </a:ext>
                  </a:extLst>
                </a:gridCol>
                <a:gridCol w="1491996">
                  <a:extLst>
                    <a:ext uri="{9D8B030D-6E8A-4147-A177-3AD203B41FA5}">
                      <a16:colId xmlns:a16="http://schemas.microsoft.com/office/drawing/2014/main" val="3001338903"/>
                    </a:ext>
                  </a:extLst>
                </a:gridCol>
              </a:tblGrid>
              <a:tr h="418746">
                <a:tc>
                  <a:txBody>
                    <a:bodyPr/>
                    <a:lstStyle/>
                    <a:p>
                      <a:pPr algn="l"/>
                      <a:r>
                        <a:rPr lang="cs-CZ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Zařízení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Evidence</a:t>
                      </a:r>
                      <a:r>
                        <a:rPr lang="cs-CZ" sz="12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podnikových zařízení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Aktivní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správa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(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inventarizace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, monitoring a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aktualizace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)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veškerých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podnikových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zařízení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(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koncová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zařízení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uživatelů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,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včetně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mobilních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;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síťová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zařízení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;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zařízení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I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oT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;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servery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) 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?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205820"/>
                  </a:ext>
                </a:extLst>
              </a:tr>
              <a:tr h="41874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Příklad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reakce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Řízení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neautorizovaných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zařízení</a:t>
                      </a:r>
                      <a:endParaRPr lang="en-US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Zajištění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procesu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pro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řízení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neautorizovaných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zařízení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IT</a:t>
                      </a:r>
                      <a:endParaRPr lang="en-US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831776"/>
                  </a:ext>
                </a:extLst>
              </a:tr>
              <a:tr h="418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Aplikace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E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vidence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SW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vybavení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Přesná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,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podrobn</a:t>
                      </a: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á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a </a:t>
                      </a:r>
                      <a:r>
                        <a:rPr lang="en-US" sz="14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aktuální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 evidence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veškerého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licencovaného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SW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IT</a:t>
                      </a:r>
                      <a:endParaRPr lang="en-US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6431"/>
                  </a:ext>
                </a:extLst>
              </a:tr>
              <a:tr h="41874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Příklad</a:t>
                      </a:r>
                      <a:r>
                        <a:rPr lang="cs-CZ" sz="14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detekce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Využití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autom</a:t>
                      </a:r>
                      <a:r>
                        <a:rPr lang="cs-CZ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.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nástroje</a:t>
                      </a:r>
                      <a:endParaRPr lang="en-US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Využití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automatizovaného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nástroje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pro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evidenci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SW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na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úrovni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celé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organizace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IT</a:t>
                      </a:r>
                      <a:endParaRPr lang="en-US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189498"/>
                  </a:ext>
                </a:extLst>
              </a:tr>
              <a:tr h="418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Data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Ochrana informací a dat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I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dentifikac</a:t>
                      </a: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e</a:t>
                      </a:r>
                      <a:r>
                        <a:rPr lang="cs-CZ" sz="14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a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klasifikac</a:t>
                      </a: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e</a:t>
                      </a:r>
                      <a:r>
                        <a:rPr lang="cs-CZ" sz="14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dat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, </a:t>
                      </a: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vlastníků, životností,</a:t>
                      </a:r>
                      <a:r>
                        <a:rPr lang="cs-CZ" sz="14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citlivosti a požadavků na uchovávání ale i likvidaci dat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.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?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97057"/>
                  </a:ext>
                </a:extLst>
              </a:tr>
              <a:tr h="41874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Příklad identifikace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S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chéma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klasifikace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dat</a:t>
                      </a:r>
                      <a:endParaRPr lang="en-US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N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apř</a:t>
                      </a: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.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pomocí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kategorií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„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Citlivé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“, „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Důvěrné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“ a „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Veřejné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“. 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?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675678"/>
                  </a:ext>
                </a:extLst>
              </a:tr>
              <a:tr h="418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Bezpečnostní</a:t>
                      </a:r>
                      <a:r>
                        <a:rPr lang="cs-CZ" sz="14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Incidenty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Proces pro</a:t>
                      </a:r>
                      <a:r>
                        <a:rPr lang="cs-CZ" sz="1200" b="1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z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vládání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bezpečnostních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 incident</a:t>
                      </a:r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ů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Určení</a:t>
                      </a:r>
                      <a:r>
                        <a:rPr lang="en-US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osob</a:t>
                      </a: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, kontaktních informací, procesu hlášení, přiřazení klíčových rolí a odpovědností v právním, IT, HR a dalších oddělení.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?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598239"/>
                  </a:ext>
                </a:extLst>
              </a:tr>
              <a:tr h="41874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Příklad</a:t>
                      </a:r>
                      <a:r>
                        <a:rPr lang="cs-CZ" sz="14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Ochrany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Zvyšování</a:t>
                      </a:r>
                      <a:r>
                        <a:rPr lang="cs-CZ" sz="12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povědomí uživatelů</a:t>
                      </a:r>
                      <a:endParaRPr lang="en-US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Trénink zaměstnanců v oblastech sociálního inženýrství,</a:t>
                      </a:r>
                      <a:r>
                        <a:rPr lang="cs-CZ" sz="1400" b="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identifikace, kompromitace dat, zneužití přístupu atd.</a:t>
                      </a:r>
                      <a:endParaRPr lang="en-US" sz="14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IT</a:t>
                      </a:r>
                      <a:endParaRPr lang="en-US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89312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36C80D4-DF99-AC29-7DEB-70D262E3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6079"/>
            <a:ext cx="11125200" cy="914400"/>
          </a:xfrm>
        </p:spPr>
        <p:txBody>
          <a:bodyPr/>
          <a:lstStyle/>
          <a:p>
            <a:pPr algn="ctr"/>
            <a:r>
              <a:rPr lang="cs-CZ" sz="5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Tak kdo je tady šéf?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27D8F0-E40D-C23D-A6C8-CA45D253406A}"/>
              </a:ext>
            </a:extLst>
          </p:cNvPr>
          <p:cNvSpPr/>
          <p:nvPr/>
        </p:nvSpPr>
        <p:spPr>
          <a:xfrm>
            <a:off x="533400" y="1232973"/>
            <a:ext cx="1103376" cy="4699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Oblast aktiv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9D47F9-D47E-FCE4-6F1A-35D5532C306E}"/>
              </a:ext>
            </a:extLst>
          </p:cNvPr>
          <p:cNvSpPr/>
          <p:nvPr/>
        </p:nvSpPr>
        <p:spPr>
          <a:xfrm>
            <a:off x="1712976" y="1232973"/>
            <a:ext cx="2516124" cy="4699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Opatření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7867F-4593-42F0-575F-E86A6AA20A11}"/>
              </a:ext>
            </a:extLst>
          </p:cNvPr>
          <p:cNvSpPr/>
          <p:nvPr/>
        </p:nvSpPr>
        <p:spPr>
          <a:xfrm>
            <a:off x="4305300" y="1232973"/>
            <a:ext cx="5966460" cy="4699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Popis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D0CAD2-DCED-E992-CF21-B439E8D7FBED}"/>
              </a:ext>
            </a:extLst>
          </p:cNvPr>
          <p:cNvSpPr/>
          <p:nvPr/>
        </p:nvSpPr>
        <p:spPr>
          <a:xfrm>
            <a:off x="10338816" y="1232973"/>
            <a:ext cx="1319784" cy="4699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Vlastník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62 L 3.33333E-6 7.40741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0.0162 L 3.33333E-6 7.40741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0.0162 L 3.33333E-6 7.40741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-0.0162 L 3.33333E-6 7.40741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ybersecurity Jokes and Puns: What's a hacker's favorite season? Phishing seas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79" y="354894"/>
            <a:ext cx="5030922" cy="2075834"/>
          </a:xfrm>
          <a:prstGeom prst="rect">
            <a:avLst/>
          </a:prstGeom>
          <a:noFill/>
          <a:ln>
            <a:noFill/>
          </a:ln>
          <a:effectLst>
            <a:softEdge rad="393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6C80D4-DF99-AC29-7DEB-70D262E3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12" y="354894"/>
            <a:ext cx="5708904" cy="1303218"/>
          </a:xfrm>
        </p:spPr>
        <p:txBody>
          <a:bodyPr/>
          <a:lstStyle/>
          <a:p>
            <a:r>
              <a:rPr lang="cs-CZ" sz="4000" dirty="0" smtClean="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A proto na vedení útokem vpřed!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6611112" y="395139"/>
            <a:ext cx="2354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A56"/>
                </a:solidFill>
                <a:latin typeface="Poppins"/>
              </a:rPr>
              <a:t>What did the hacker’s out of office message say?</a:t>
            </a:r>
          </a:p>
          <a:p>
            <a:r>
              <a:rPr lang="en-US" b="1" dirty="0">
                <a:solidFill>
                  <a:srgbClr val="363E49"/>
                </a:solidFill>
                <a:latin typeface="Roboto"/>
              </a:rPr>
              <a:t>Gone phishing!</a:t>
            </a:r>
            <a:endParaRPr lang="en-US" b="1" i="0" dirty="0">
              <a:solidFill>
                <a:srgbClr val="363E49"/>
              </a:solidFill>
              <a:effectLst/>
              <a:latin typeface="Roboto"/>
            </a:endParaRPr>
          </a:p>
        </p:txBody>
      </p:sp>
      <p:sp>
        <p:nvSpPr>
          <p:cNvPr id="36" name="Obdélník 35"/>
          <p:cNvSpPr/>
          <p:nvPr/>
        </p:nvSpPr>
        <p:spPr>
          <a:xfrm>
            <a:off x="515112" y="1946910"/>
            <a:ext cx="6096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Jsou identifikovány legislativní a regulatorní požadavky na oblast kybernetické bezpečnosti?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5" name="Obdélník 44"/>
          <p:cNvSpPr/>
          <p:nvPr/>
        </p:nvSpPr>
        <p:spPr>
          <a:xfrm>
            <a:off x="515112" y="2594610"/>
            <a:ext cx="637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Jsou identifikována rizika a jejich dopady na aktiva organizace?</a:t>
            </a:r>
            <a:r>
              <a:rPr lang="cs-CZ" dirty="0"/>
              <a:t> </a:t>
            </a:r>
          </a:p>
        </p:txBody>
      </p:sp>
      <p:sp>
        <p:nvSpPr>
          <p:cNvPr id="46" name="Obdélník 45"/>
          <p:cNvSpPr/>
          <p:nvPr/>
        </p:nvSpPr>
        <p:spPr>
          <a:xfrm>
            <a:off x="515112" y="2962910"/>
            <a:ext cx="6096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Jsou stanoveny požadavky na dostupnost kritických procesů a technologie, které je podporují (maximální tolerovaná doba výpadku, obnovy, tolerovaná ztráta dat, apod.)?</a:t>
            </a:r>
            <a:r>
              <a:rPr lang="cs-CZ" dirty="0"/>
              <a:t> </a:t>
            </a:r>
          </a:p>
        </p:txBody>
      </p:sp>
      <p:sp>
        <p:nvSpPr>
          <p:cNvPr id="47" name="Obdélník 46"/>
          <p:cNvSpPr/>
          <p:nvPr/>
        </p:nvSpPr>
        <p:spPr>
          <a:xfrm>
            <a:off x="515112" y="3885803"/>
            <a:ext cx="632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 určena osoba s odpovědností za kybernetickou bezpečnost?</a:t>
            </a:r>
          </a:p>
        </p:txBody>
      </p:sp>
      <p:sp>
        <p:nvSpPr>
          <p:cNvPr id="51" name="Obdélník 50"/>
          <p:cNvSpPr/>
          <p:nvPr/>
        </p:nvSpPr>
        <p:spPr>
          <a:xfrm>
            <a:off x="515112" y="42551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Existuje přehled </a:t>
            </a:r>
            <a:r>
              <a:rPr lang="cs-CZ" dirty="0"/>
              <a:t>využívaných aplikací (počet a typ aplikací, počet jejich uživatelů, kritičnost pro provoz organizace</a:t>
            </a:r>
            <a:r>
              <a:rPr lang="cs-CZ" dirty="0" smtClean="0"/>
              <a:t>) ?</a:t>
            </a:r>
            <a:endParaRPr lang="cs-CZ" dirty="0"/>
          </a:p>
        </p:txBody>
      </p:sp>
      <p:sp>
        <p:nvSpPr>
          <p:cNvPr id="52" name="Obdélník 51"/>
          <p:cNvSpPr/>
          <p:nvPr/>
        </p:nvSpPr>
        <p:spPr>
          <a:xfrm>
            <a:off x="515112" y="49014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 jakým ICT systémům/informacím mají zaměstnanci přístup z mobilních zařízení</a:t>
            </a:r>
            <a:r>
              <a:rPr lang="cs-CZ" dirty="0" smtClean="0"/>
              <a:t>? A máte je pod kontrolou?</a:t>
            </a:r>
            <a:endParaRPr lang="cs-CZ" dirty="0"/>
          </a:p>
        </p:txBody>
      </p:sp>
      <p:sp>
        <p:nvSpPr>
          <p:cNvPr id="53" name="Obdélník 52"/>
          <p:cNvSpPr/>
          <p:nvPr/>
        </p:nvSpPr>
        <p:spPr>
          <a:xfrm>
            <a:off x="7663669" y="2720773"/>
            <a:ext cx="358040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NÚKIB definuje několik rolí pro organizace</a:t>
            </a:r>
            <a:r>
              <a:rPr lang="cs-CZ" sz="1400" dirty="0" smtClean="0"/>
              <a:t>*</a:t>
            </a:r>
            <a:r>
              <a:rPr lang="cs-CZ" dirty="0" smtClean="0"/>
              <a:t>:</a:t>
            </a:r>
          </a:p>
          <a:p>
            <a:r>
              <a:rPr lang="cs-CZ" dirty="0" smtClean="0"/>
              <a:t>Manažer kybernetické bezpečnosti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Řízení a hodnocení aktiv a rizik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Řízení bezpečnosti informací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komunikace s vrcholovým vedením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Vyhodnocování </a:t>
            </a:r>
            <a:r>
              <a:rPr lang="cs-CZ" dirty="0" err="1" smtClean="0"/>
              <a:t>bezp</a:t>
            </a:r>
            <a:r>
              <a:rPr lang="cs-CZ" dirty="0" smtClean="0"/>
              <a:t>. opatření</a:t>
            </a:r>
          </a:p>
          <a:p>
            <a:endParaRPr lang="cs-CZ" dirty="0"/>
          </a:p>
          <a:p>
            <a:pPr algn="r"/>
            <a:r>
              <a:rPr lang="cs-CZ" sz="1400" dirty="0" smtClean="0"/>
              <a:t>- Příloha č.6 k vyhlášce č 82/2018Sb.</a:t>
            </a:r>
          </a:p>
          <a:p>
            <a:pPr algn="r"/>
            <a:endParaRPr lang="cs-CZ" sz="1400" dirty="0"/>
          </a:p>
        </p:txBody>
      </p:sp>
      <p:cxnSp>
        <p:nvCxnSpPr>
          <p:cNvPr id="61" name="Přímá spojnice 60"/>
          <p:cNvCxnSpPr/>
          <p:nvPr/>
        </p:nvCxnSpPr>
        <p:spPr>
          <a:xfrm>
            <a:off x="7734140" y="5224631"/>
            <a:ext cx="34394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délník 53"/>
          <p:cNvSpPr/>
          <p:nvPr/>
        </p:nvSpPr>
        <p:spPr>
          <a:xfrm>
            <a:off x="622853" y="6105283"/>
            <a:ext cx="108932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 smtClean="0"/>
              <a:t>nukib.cz – </a:t>
            </a:r>
            <a:r>
              <a:rPr lang="cs-CZ" sz="1600" dirty="0" err="1"/>
              <a:t>I</a:t>
            </a:r>
            <a:r>
              <a:rPr lang="cs-CZ" sz="1600" dirty="0" err="1" smtClean="0"/>
              <a:t>nfoservis</a:t>
            </a:r>
            <a:r>
              <a:rPr lang="cs-CZ" sz="1600" dirty="0" smtClean="0"/>
              <a:t> – Dokumenty a Publikace – </a:t>
            </a:r>
            <a:r>
              <a:rPr lang="cs-CZ" sz="1600" dirty="0"/>
              <a:t>Podpůrné materiály - BEZPEČNOSTNÍ ROLE a jejich začlenění v organizaci (</a:t>
            </a:r>
            <a:r>
              <a:rPr lang="cs-CZ" sz="1600" dirty="0" smtClean="0"/>
              <a:t>PDF)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873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36" grpId="0"/>
      <p:bldP spid="45" grpId="0"/>
      <p:bldP spid="46" grpId="0"/>
      <p:bldP spid="47" grpId="0"/>
      <p:bldP spid="51" grpId="0"/>
      <p:bldP spid="52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02F37"/>
      </a:dk1>
      <a:lt1>
        <a:srgbClr val="FFFFFF"/>
      </a:lt1>
      <a:dk2>
        <a:srgbClr val="44546A"/>
      </a:dk2>
      <a:lt2>
        <a:srgbClr val="E7E6E6"/>
      </a:lt2>
      <a:accent1>
        <a:srgbClr val="2054F8"/>
      </a:accent1>
      <a:accent2>
        <a:srgbClr val="3E89F3"/>
      </a:accent2>
      <a:accent3>
        <a:srgbClr val="30A8FB"/>
      </a:accent3>
      <a:accent4>
        <a:srgbClr val="9FD8B1"/>
      </a:accent4>
      <a:accent5>
        <a:srgbClr val="FFCD00"/>
      </a:accent5>
      <a:accent6>
        <a:srgbClr val="A15DB5"/>
      </a:accent6>
      <a:hlink>
        <a:srgbClr val="30A8FB"/>
      </a:hlink>
      <a:folHlink>
        <a:srgbClr val="9FD8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yberspace 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15579D"/>
      </a:accent1>
      <a:accent2>
        <a:srgbClr val="25C1FF"/>
      </a:accent2>
      <a:accent3>
        <a:srgbClr val="00B0D3"/>
      </a:accent3>
      <a:accent4>
        <a:srgbClr val="45B653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28320</TotalTime>
  <Words>594</Words>
  <Application>Microsoft Office PowerPoint</Application>
  <PresentationFormat>Širokoúhlá obrazovka</PresentationFormat>
  <Paragraphs>99</Paragraphs>
  <Slides>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</vt:i4>
      </vt:variant>
    </vt:vector>
  </HeadingPairs>
  <TitlesOfParts>
    <vt:vector size="14" baseType="lpstr">
      <vt:lpstr>Arial</vt:lpstr>
      <vt:lpstr>Calibri</vt:lpstr>
      <vt:lpstr>Century Gothic</vt:lpstr>
      <vt:lpstr>Helvetica Neue</vt:lpstr>
      <vt:lpstr>Montserrat</vt:lpstr>
      <vt:lpstr>Montserrat ExtraBold</vt:lpstr>
      <vt:lpstr>Poppins</vt:lpstr>
      <vt:lpstr>Roboto</vt:lpstr>
      <vt:lpstr>Office Theme</vt:lpstr>
      <vt:lpstr>1_Office Theme</vt:lpstr>
      <vt:lpstr>Prezentace aplikace PowerPoint</vt:lpstr>
      <vt:lpstr>Nejslabším článkem je člověk…</vt:lpstr>
      <vt:lpstr>Tak kdo je tady šéf?</vt:lpstr>
      <vt:lpstr>A proto na vedení útokem vpřed!</vt:lpstr>
    </vt:vector>
  </TitlesOfParts>
  <Manager>You Exec (https://youexec.com/plus)</Manager>
  <Company>You Exec (https://youexec.com/plus)</Company>
  <LinksUpToDate>false</LinksUpToDate>
  <SharedDoc>false</SharedDoc>
  <HyperlinkBase>You Exec (https://youexec.com/plus)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Plan</dc:title>
  <dc:subject>Action Plan</dc:subject>
  <dc:creator>You Exec (https://youexec.com/plus)</dc:creator>
  <cp:keywords>You Exec (https:/youexec.com/plus)</cp:keywords>
  <dc:description>You Exec (https://youexec.com/plus)</dc:description>
  <cp:lastModifiedBy>Videka Marian</cp:lastModifiedBy>
  <cp:revision>479</cp:revision>
  <dcterms:created xsi:type="dcterms:W3CDTF">2022-06-22T18:01:39Z</dcterms:created>
  <dcterms:modified xsi:type="dcterms:W3CDTF">2022-11-21T10:11:03Z</dcterms:modified>
  <cp:category>You Exec (https://youexec.com/plus)</cp:category>
</cp:coreProperties>
</file>